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9_4C0F8698.xml" ContentType="application/vnd.ms-powerpoint.comments+xml"/>
  <Override PartName="/ppt/theme/themeOverride1.xml" ContentType="application/vnd.openxmlformats-officedocument.themeOverride+xml"/>
  <Override PartName="/ppt/comments/modernComment_10C_FF13508B.xml" ContentType="application/vnd.ms-powerpoint.comments+xml"/>
  <Override PartName="/ppt/theme/themeOverride2.xml" ContentType="application/vnd.openxmlformats-officedocument.themeOverr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8" r:id="rId5"/>
    <p:sldId id="266" r:id="rId6"/>
    <p:sldId id="263" r:id="rId7"/>
    <p:sldId id="259" r:id="rId8"/>
    <p:sldId id="267" r:id="rId9"/>
    <p:sldId id="257" r:id="rId10"/>
    <p:sldId id="264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63A85B-B9D0-9AD2-91C9-F776FC3FAC49}" name="蔡宛秦" initials="蔡宛" userId="S::iris.mg10@m365.nycu.edu.tw::ce0c7cc2-6efe-4ba0-9e3d-5b8f452ec5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597C0-54A7-4E21-28C7-636795384BB2}" v="769" dt="2024-04-13T09:12:52.157"/>
    <p1510:client id="{49353FB8-FDF2-AA51-C8A8-799104A8EDE9}" v="19" dt="2024-04-13T10:52:22.492"/>
    <p1510:client id="{81A40007-B0BD-B933-1726-5EE5776828F4}" v="175" dt="2024-04-13T10:52:34.315"/>
    <p1510:client id="{D0B14851-3D35-DFBA-52E7-FD30F78B5FCD}" v="657" dt="2024-04-13T08:59:3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9_4C0F86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3806B0-EAAD-41C1-B4C6-67ECF3FC1832}" authorId="{1C63A85B-B9D0-9AD2-91C9-F776FC3FAC49}" created="2024-04-13T07:55:21.6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76085912" sldId="265"/>
      <ac:spMk id="3" creationId="{B6370F9D-071F-42C0-97DE-93203645577D}"/>
      <ac:txMk cp="0" len="167">
        <ac:context len="168" hash="169377959"/>
      </ac:txMk>
    </ac:txMkLst>
    <p188:pos x="5043054" y="3338945"/>
    <p188:txBody>
      <a:bodyPr/>
      <a:lstStyle/>
      <a:p>
        <a:r>
          <a:rPr lang="zh-TW" altLang="en-US"/>
          <a:t>1.使用交通工具:摩托車​
2.主要參數:​
個人化需求：需要考慮到每位騎士的偏好，以確保最終生成的路徑能夠最大程度地滿足他們的期望和目標。​
景點：在路徑規劃中，我們將考慮到騎士可能想要拜訪的各種景點，這些景點可以包括自然景觀、文化遺產、歷史古跡等。​
 距離：每個景點之間的實際距離將作為一個重要的參數，影響 到路徑的整體長度和騎行時間。</a:t>
        </a:r>
      </a:p>
    </p188:txBody>
  </p188:cm>
</p188:cmLst>
</file>

<file path=ppt/comments/modernComment_10C_FF1350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6B42A6-A434-4862-8CAE-A08513F56BCA}" authorId="{1C63A85B-B9D0-9AD2-91C9-F776FC3FAC49}" created="2024-04-13T08:50:51.8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79455883" sldId="268"/>
      <ac:spMk id="10" creationId="{BEE69343-75D2-5246-C926-4508CE9CECA1}"/>
      <ac:txMk cp="1" len="88">
        <ac:context len="90" hash="714186145"/>
      </ac:txMk>
    </ac:txMkLst>
    <p188:pos x="4959927" y="2230581"/>
    <p188:txBody>
      <a:bodyPr/>
      <a:lstStyle/>
      <a:p>
        <a:r>
          <a:rPr lang="zh-TW" altLang="en-US"/>
          <a:t>環島基本設定：
環島出發地點：交大 (先往南騎)​​
環島時間：10天，一天至少跑完一個縣市​​
裝備：競戰4代 (油耗量設定 25km/L 至 26km/L) 、​ 睡袋和紙板、科學麵 n 包​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109_4C0F86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10C_FF13508B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806C549-B39F-229D-D1FB-821D3AFC97A0}"/>
              </a:ext>
            </a:extLst>
          </p:cNvPr>
          <p:cNvSpPr/>
          <p:nvPr/>
        </p:nvSpPr>
        <p:spPr>
          <a:xfrm>
            <a:off x="-2617342" y="508729"/>
            <a:ext cx="15024561" cy="6557819"/>
          </a:xfrm>
          <a:prstGeom prst="triangle">
            <a:avLst>
              <a:gd name="adj" fmla="val 99464"/>
            </a:avLst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43000">
                <a:schemeClr val="bg1">
                  <a:alpha val="0"/>
                </a:schemeClr>
              </a:gs>
              <a:gs pos="62000">
                <a:schemeClr val="accent4">
                  <a:lumMod val="20000"/>
                  <a:lumOff val="8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370EF2-2653-92DA-A774-6178931759D9}"/>
              </a:ext>
            </a:extLst>
          </p:cNvPr>
          <p:cNvSpPr txBox="1"/>
          <p:nvPr/>
        </p:nvSpPr>
        <p:spPr>
          <a:xfrm>
            <a:off x="2424544" y="3200400"/>
            <a:ext cx="7342909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基因演算法期中報告</a:t>
            </a:r>
          </a:p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機車環島路徑之最佳化</a:t>
            </a:r>
          </a:p>
          <a:p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組員:張智鈞、賴璟錞、蔡宛秦、白欣怡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輪, 輪胎, 車輛, 汽車零件 的圖片&#10;&#10;自動產生的描述">
            <a:extLst>
              <a:ext uri="{FF2B5EF4-FFF2-40B4-BE49-F238E27FC236}">
                <a16:creationId xmlns:a16="http://schemas.microsoft.com/office/drawing/2014/main" id="{21753993-9456-D170-E66E-F3820E01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5" y="297873"/>
            <a:ext cx="2660073" cy="264621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03A559C-3CD6-1193-CA72-7C5068B9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09" y="2687782"/>
            <a:ext cx="4322618" cy="417021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83259-AF88-BA21-164B-BC24D50E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3" name="圖片 2" descr="一張含有 圓形, 心臟, 圖形, 鮮豔 的圖片&#10;&#10;自動產生的描述">
            <a:extLst>
              <a:ext uri="{FF2B5EF4-FFF2-40B4-BE49-F238E27FC236}">
                <a16:creationId xmlns:a16="http://schemas.microsoft.com/office/drawing/2014/main" id="{BC51D080-A6A1-E3D3-0224-15E057A6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73" y="4925289"/>
            <a:ext cx="457202" cy="443347"/>
          </a:xfrm>
          <a:prstGeom prst="rect">
            <a:avLst/>
          </a:prstGeom>
        </p:spPr>
      </p:pic>
      <p:pic>
        <p:nvPicPr>
          <p:cNvPr id="4" name="圖片 3" descr="一張含有 圓形, 心臟, 圖形, 鮮豔 的圖片&#10;&#10;自動產生的描述">
            <a:extLst>
              <a:ext uri="{FF2B5EF4-FFF2-40B4-BE49-F238E27FC236}">
                <a16:creationId xmlns:a16="http://schemas.microsoft.com/office/drawing/2014/main" id="{92C100CB-CEE4-3813-27A2-2308441FE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73" y="5382489"/>
            <a:ext cx="457202" cy="443347"/>
          </a:xfrm>
          <a:prstGeom prst="rect">
            <a:avLst/>
          </a:prstGeom>
        </p:spPr>
      </p:pic>
      <p:pic>
        <p:nvPicPr>
          <p:cNvPr id="5" name="圖片 4" descr="一張含有 圓形, 心臟, 圖形, 鮮豔 的圖片&#10;&#10;自動產生的描述">
            <a:extLst>
              <a:ext uri="{FF2B5EF4-FFF2-40B4-BE49-F238E27FC236}">
                <a16:creationId xmlns:a16="http://schemas.microsoft.com/office/drawing/2014/main" id="{0F5A045E-55ED-19BB-C566-59B62D794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527" y="2985652"/>
            <a:ext cx="457202" cy="443347"/>
          </a:xfrm>
          <a:prstGeom prst="rect">
            <a:avLst/>
          </a:prstGeom>
        </p:spPr>
      </p:pic>
      <p:pic>
        <p:nvPicPr>
          <p:cNvPr id="8" name="圖片 7" descr="一張含有 圓形, 心臟, 圖形, 鮮豔 的圖片&#10;&#10;自動產生的描述">
            <a:extLst>
              <a:ext uri="{FF2B5EF4-FFF2-40B4-BE49-F238E27FC236}">
                <a16:creationId xmlns:a16="http://schemas.microsoft.com/office/drawing/2014/main" id="{442EFA23-B736-29D7-E71E-BEC67BAA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782" y="5382490"/>
            <a:ext cx="457202" cy="443347"/>
          </a:xfrm>
          <a:prstGeom prst="rect">
            <a:avLst/>
          </a:prstGeom>
        </p:spPr>
      </p:pic>
      <p:pic>
        <p:nvPicPr>
          <p:cNvPr id="9" name="圖片 8" descr="一張含有 圓形, 心臟, 圖形, 鮮豔 的圖片&#10;&#10;自動產生的描述">
            <a:extLst>
              <a:ext uri="{FF2B5EF4-FFF2-40B4-BE49-F238E27FC236}">
                <a16:creationId xmlns:a16="http://schemas.microsoft.com/office/drawing/2014/main" id="{1C8B9866-CF0B-C221-2509-CF122709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617" y="2722416"/>
            <a:ext cx="457202" cy="4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6927" y="-13857"/>
            <a:ext cx="12191999" cy="68718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D91A6F-1E39-2E31-7A04-CB3DA6A61A63}"/>
              </a:ext>
            </a:extLst>
          </p:cNvPr>
          <p:cNvSpPr/>
          <p:nvPr/>
        </p:nvSpPr>
        <p:spPr>
          <a:xfrm>
            <a:off x="3719942" y="2008907"/>
            <a:ext cx="4613563" cy="2840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77F3AA-8C78-373D-5B64-291378B42EA0}"/>
              </a:ext>
            </a:extLst>
          </p:cNvPr>
          <p:cNvSpPr/>
          <p:nvPr/>
        </p:nvSpPr>
        <p:spPr>
          <a:xfrm>
            <a:off x="3553689" y="1856508"/>
            <a:ext cx="4613563" cy="2840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82834E-ACC8-9E71-46CE-F2C62112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1A1C33F-35B8-98CA-8E92-D03A947D5F76}"/>
              </a:ext>
            </a:extLst>
          </p:cNvPr>
          <p:cNvSpPr txBox="1"/>
          <p:nvPr/>
        </p:nvSpPr>
        <p:spPr>
          <a:xfrm>
            <a:off x="4384963" y="2833254"/>
            <a:ext cx="37822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5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謝謝聆聽</a:t>
            </a:r>
            <a:br>
              <a:rPr lang="en-US" dirty="0"/>
            </a:b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C96800-2365-DA9B-C24A-E7AB9294EB71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前から見たバイクに乗る人のイラスト | かわいいフリー素材集 いらすとや">
            <a:extLst>
              <a:ext uri="{FF2B5EF4-FFF2-40B4-BE49-F238E27FC236}">
                <a16:creationId xmlns:a16="http://schemas.microsoft.com/office/drawing/2014/main" id="{2791F146-0034-6558-D794-0E64EF9E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74" y="-75359"/>
            <a:ext cx="5874326" cy="72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82F82E-BFC9-813D-03C5-3461426F4B01}"/>
              </a:ext>
            </a:extLst>
          </p:cNvPr>
          <p:cNvSpPr txBox="1"/>
          <p:nvPr/>
        </p:nvSpPr>
        <p:spPr>
          <a:xfrm>
            <a:off x="1105090" y="2118613"/>
            <a:ext cx="10258948" cy="4240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很窮，只能騎上破舊的機車環島。在這趟路程我們需要用有效率且較拮据的方式完成我們 11 天的環島之旅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ja-JP" sz="26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•</a:t>
            </a:r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過去的規劃</a:t>
            </a:r>
            <a:r>
              <a:rPr lang="ja-JP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採取逐兩點計算並加總 </a:t>
            </a:r>
            <a:endParaRPr lang="ja-JP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/>
              <a:buChar char="Ø"/>
            </a:pPr>
            <a:r>
              <a:rPr lang="ja-JP" altLang="en-US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/>
              </a:rPr>
              <a:t> </a:t>
            </a:r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</a:t>
            </a:r>
            <a:r>
              <a:rPr lang="ja-JP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複雜</a:t>
            </a:r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且</a:t>
            </a:r>
            <a:r>
              <a:rPr lang="ja-JP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容易導致誤差</a:t>
            </a:r>
            <a:endParaRPr lang="ja-JP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ja-JP" altLang="en-US" sz="2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•</a:t>
            </a:r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現在我們採用</a:t>
            </a:r>
            <a:r>
              <a:rPr lang="ja-JP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</a:t>
            </a:r>
            <a:r>
              <a:rPr lang="ja-JP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來求</a:t>
            </a:r>
            <a:r>
              <a:rPr lang="ja-JP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路徑最佳解</a:t>
            </a:r>
            <a:endParaRPr lang="ja-JP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 </a:t>
            </a:r>
            <a:r>
              <a:rPr lang="en-US" altLang="ja-JP" sz="2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en-US" altLang="ja-JP" sz="26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sz="2600" dirty="0">
                <a:solidFill>
                  <a:srgbClr val="0D0D0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ja-JP" altLang="en-US" sz="2600" dirty="0">
                <a:solidFill>
                  <a:srgbClr val="17171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擅長處理這種複雜性和多變性</a:t>
            </a:r>
            <a:endParaRPr lang="ja-JP" sz="2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/>
            </a:endParaRPr>
          </a:p>
          <a:p>
            <a:endParaRPr lang="en-US" altLang="ja-JP" sz="2800" dirty="0">
              <a:solidFill>
                <a:srgbClr val="0D0D0D"/>
              </a:solidFill>
              <a:latin typeface="DFKai-SB"/>
              <a:ea typeface="PMingLiU"/>
              <a:cs typeface="Times New Roman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ja-JP" altLang="en-US" sz="2800" dirty="0">
              <a:solidFill>
                <a:srgbClr val="000000"/>
              </a:solidFill>
              <a:latin typeface="DFKai-SB"/>
              <a:ea typeface="PMingLiU"/>
              <a:cs typeface="Times New Roman"/>
            </a:endParaRPr>
          </a:p>
        </p:txBody>
      </p:sp>
      <p:pic>
        <p:nvPicPr>
          <p:cNvPr id="11" name="圖片 10" descr="飛んで行くお金のイラスト（円） | かわいいフリー素材集 いらすとや">
            <a:extLst>
              <a:ext uri="{FF2B5EF4-FFF2-40B4-BE49-F238E27FC236}">
                <a16:creationId xmlns:a16="http://schemas.microsoft.com/office/drawing/2014/main" id="{68643F39-952C-1E22-5E43-9E1C7877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0000">
            <a:off x="9878291" y="79680"/>
            <a:ext cx="1330037" cy="1198384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450B28B6-8E1B-76B3-379C-7169A82D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2" name="圖片 1" descr="一張含有 地圖, 文字, 地圖集 的圖片&#10;&#10;自動產生的描述">
            <a:extLst>
              <a:ext uri="{FF2B5EF4-FFF2-40B4-BE49-F238E27FC236}">
                <a16:creationId xmlns:a16="http://schemas.microsoft.com/office/drawing/2014/main" id="{43360048-6E13-785A-44A6-D924FA3F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33" y="3444975"/>
            <a:ext cx="3495676" cy="3409083"/>
          </a:xfrm>
          <a:prstGeom prst="rect">
            <a:avLst/>
          </a:prstGeom>
        </p:spPr>
      </p:pic>
      <p:pic>
        <p:nvPicPr>
          <p:cNvPr id="10" name="圖片 9" descr="アフリカの難民のイラスト | かわいいフリー素材集 いらすとや">
            <a:extLst>
              <a:ext uri="{FF2B5EF4-FFF2-40B4-BE49-F238E27FC236}">
                <a16:creationId xmlns:a16="http://schemas.microsoft.com/office/drawing/2014/main" id="{B7435158-307F-8A4A-7D2E-68B1BED0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744" y="2534392"/>
            <a:ext cx="2355274" cy="29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研究情境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D52375-34FB-FF69-6135-9145DF37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 descr="やる気に燃える人のイラスト（男性） | かわいいフリー素材集 いらすとや">
            <a:extLst>
              <a:ext uri="{FF2B5EF4-FFF2-40B4-BE49-F238E27FC236}">
                <a16:creationId xmlns:a16="http://schemas.microsoft.com/office/drawing/2014/main" id="{F644B57C-D01F-5013-A187-86358EBF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6" y="1812977"/>
            <a:ext cx="2341419" cy="2636298"/>
          </a:xfrm>
          <a:prstGeom prst="rect">
            <a:avLst/>
          </a:prstGeom>
        </p:spPr>
      </p:pic>
      <p:pic>
        <p:nvPicPr>
          <p:cNvPr id="11" name="圖片 10" descr="地図 | かわいいフリー素材集 いらすとや">
            <a:extLst>
              <a:ext uri="{FF2B5EF4-FFF2-40B4-BE49-F238E27FC236}">
                <a16:creationId xmlns:a16="http://schemas.microsoft.com/office/drawing/2014/main" id="{11348AD4-4A29-1243-2B1B-BF57B1C3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23" y="2738005"/>
            <a:ext cx="1797627" cy="1756064"/>
          </a:xfrm>
          <a:prstGeom prst="rect">
            <a:avLst/>
          </a:prstGeom>
        </p:spPr>
      </p:pic>
      <p:pic>
        <p:nvPicPr>
          <p:cNvPr id="8" name="圖片 7" descr="画鋲のイラスト（文房具） | かわいいフリー素材集 いらすとや">
            <a:extLst>
              <a:ext uri="{FF2B5EF4-FFF2-40B4-BE49-F238E27FC236}">
                <a16:creationId xmlns:a16="http://schemas.microsoft.com/office/drawing/2014/main" id="{C7C6F06F-19CB-6AB0-8AE9-FB446EA7A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382" y="1875418"/>
            <a:ext cx="1648692" cy="2248181"/>
          </a:xfrm>
          <a:prstGeom prst="rect">
            <a:avLst/>
          </a:prstGeom>
        </p:spPr>
      </p:pic>
      <p:pic>
        <p:nvPicPr>
          <p:cNvPr id="13" name="圖片 12" descr="マイレージカードのイラスト | かわいいフリー素材集 いらすとや">
            <a:extLst>
              <a:ext uri="{FF2B5EF4-FFF2-40B4-BE49-F238E27FC236}">
                <a16:creationId xmlns:a16="http://schemas.microsoft.com/office/drawing/2014/main" id="{CFA0C6DF-752F-7C32-9985-D19473557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983" y="2170279"/>
            <a:ext cx="2424546" cy="2281913"/>
          </a:xfrm>
          <a:prstGeom prst="rect">
            <a:avLst/>
          </a:prstGeom>
        </p:spPr>
      </p:pic>
      <p:pic>
        <p:nvPicPr>
          <p:cNvPr id="14" name="圖片 13" descr="アメリカンバイクのイラスト | かわいいフリー素材集 いらすとや">
            <a:extLst>
              <a:ext uri="{FF2B5EF4-FFF2-40B4-BE49-F238E27FC236}">
                <a16:creationId xmlns:a16="http://schemas.microsoft.com/office/drawing/2014/main" id="{9FADBE28-BA46-622A-38A1-A9E7E37DA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674" y="3160119"/>
            <a:ext cx="1565564" cy="146601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1E74F1-24DE-A37B-AA1F-C852ED15ECAB}"/>
              </a:ext>
            </a:extLst>
          </p:cNvPr>
          <p:cNvSpPr txBox="1"/>
          <p:nvPr/>
        </p:nvSpPr>
        <p:spPr>
          <a:xfrm>
            <a:off x="892291" y="4772006"/>
            <a:ext cx="2959567" cy="1352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個人化需求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pPr algn="ctr"/>
            <a:endParaRPr lang="zh-TW" altLang="en-US" sz="900" dirty="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pPr algn="ctr"/>
            <a:r>
              <a:rPr 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需考慮到每位騎士的偏好，以確保最終生成的路徑能夠最大程度地滿足他們的期望和目標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 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07945CB-DE9B-E6E5-E280-3F128616671E}"/>
              </a:ext>
            </a:extLst>
          </p:cNvPr>
          <p:cNvSpPr txBox="1"/>
          <p:nvPr/>
        </p:nvSpPr>
        <p:spPr>
          <a:xfrm>
            <a:off x="4425200" y="4772006"/>
            <a:ext cx="2959567" cy="1585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景點</a:t>
            </a:r>
          </a:p>
          <a:p>
            <a:pPr algn="ctr"/>
            <a:endParaRPr lang="zh-TW" altLang="en-US" sz="900" dirty="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在路徑規劃中，將考慮到騎士想要拜訪的各種景點，景點可以包括自然景觀、文化遺產、歷史古跡等 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B1C1D6-F405-8260-2CCE-06EA76C80D41}"/>
              </a:ext>
            </a:extLst>
          </p:cNvPr>
          <p:cNvSpPr txBox="1"/>
          <p:nvPr/>
        </p:nvSpPr>
        <p:spPr>
          <a:xfrm>
            <a:off x="8207491" y="4772006"/>
            <a:ext cx="3098112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距離</a:t>
            </a:r>
          </a:p>
          <a:p>
            <a:pPr algn="ctr"/>
            <a:endParaRPr lang="zh-TW" altLang="en-US" sz="900" dirty="0"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將每個景點之間機車所需騎行的實際距離作為一個重要的參數 </a:t>
            </a:r>
            <a:endParaRPr 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60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山葉CYGNUSX 勁戰4代-來台東旅遊租機車，首選汎美/ 近台東火車站">
            <a:extLst>
              <a:ext uri="{FF2B5EF4-FFF2-40B4-BE49-F238E27FC236}">
                <a16:creationId xmlns:a16="http://schemas.microsoft.com/office/drawing/2014/main" id="{74B246F1-E49C-CDE6-DB2C-B9ECBD54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60" y="4297113"/>
            <a:ext cx="1571154" cy="2088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研究設定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633078-AEB4-9887-9739-121235F4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1188E2-3D0B-D252-D2DD-A6A6BC813944}"/>
              </a:ext>
            </a:extLst>
          </p:cNvPr>
          <p:cNvSpPr txBox="1"/>
          <p:nvPr/>
        </p:nvSpPr>
        <p:spPr>
          <a:xfrm>
            <a:off x="886690" y="1717963"/>
            <a:ext cx="8769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環島基本設定：</a:t>
            </a:r>
            <a:endParaRPr 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 descr="校舎のイラスト | かわいいフリー素材集 いらすとや">
            <a:extLst>
              <a:ext uri="{FF2B5EF4-FFF2-40B4-BE49-F238E27FC236}">
                <a16:creationId xmlns:a16="http://schemas.microsoft.com/office/drawing/2014/main" id="{5657388D-2809-66F0-758E-163607E48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9" y="2537239"/>
            <a:ext cx="2161311" cy="1451006"/>
          </a:xfrm>
          <a:prstGeom prst="rect">
            <a:avLst/>
          </a:prstGeom>
        </p:spPr>
      </p:pic>
      <p:pic>
        <p:nvPicPr>
          <p:cNvPr id="11" name="圖片 10" descr="時計の検索結果 | かわいいフリー素材集 いらすとや">
            <a:extLst>
              <a:ext uri="{FF2B5EF4-FFF2-40B4-BE49-F238E27FC236}">
                <a16:creationId xmlns:a16="http://schemas.microsoft.com/office/drawing/2014/main" id="{01532839-A261-1EE9-7843-59B93111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569" y="2530185"/>
            <a:ext cx="1437409" cy="1478976"/>
          </a:xfrm>
          <a:prstGeom prst="rect">
            <a:avLst/>
          </a:prstGeom>
        </p:spPr>
      </p:pic>
      <p:pic>
        <p:nvPicPr>
          <p:cNvPr id="12" name="圖片 11" descr="寝袋のイラスト | かわいいフリー素材集 いらすとや">
            <a:extLst>
              <a:ext uri="{FF2B5EF4-FFF2-40B4-BE49-F238E27FC236}">
                <a16:creationId xmlns:a16="http://schemas.microsoft.com/office/drawing/2014/main" id="{20A920A7-B313-DF4C-5F85-F143EBD28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437" y="4675908"/>
            <a:ext cx="1260767" cy="1371601"/>
          </a:xfrm>
          <a:prstGeom prst="rect">
            <a:avLst/>
          </a:prstGeom>
        </p:spPr>
      </p:pic>
      <p:pic>
        <p:nvPicPr>
          <p:cNvPr id="13" name="圖片 12" descr="潰された段ボールのイラスト（ゴミ） | かわいいフリー素材集 いらすとや">
            <a:extLst>
              <a:ext uri="{FF2B5EF4-FFF2-40B4-BE49-F238E27FC236}">
                <a16:creationId xmlns:a16="http://schemas.microsoft.com/office/drawing/2014/main" id="{B35B1A79-3022-A4DC-DEF9-49C5D9D79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293" y="5596532"/>
            <a:ext cx="1260765" cy="943514"/>
          </a:xfrm>
          <a:prstGeom prst="rect">
            <a:avLst/>
          </a:prstGeom>
        </p:spPr>
      </p:pic>
      <p:pic>
        <p:nvPicPr>
          <p:cNvPr id="14" name="圖片 13" descr="インスタント麺の検索結果 | かわいいフリー素材集 いらすとや">
            <a:extLst>
              <a:ext uri="{FF2B5EF4-FFF2-40B4-BE49-F238E27FC236}">
                <a16:creationId xmlns:a16="http://schemas.microsoft.com/office/drawing/2014/main" id="{365A7742-3673-603C-3C04-28859F188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332" y="5024004"/>
            <a:ext cx="1229594" cy="11741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2457FD-0AF1-2847-E276-9D7CF3065C59}"/>
              </a:ext>
            </a:extLst>
          </p:cNvPr>
          <p:cNvSpPr txBox="1"/>
          <p:nvPr/>
        </p:nvSpPr>
        <p:spPr>
          <a:xfrm>
            <a:off x="2784765" y="2923309"/>
            <a:ext cx="31726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環島</a:t>
            </a:r>
            <a:r>
              <a:rPr 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出發地點</a:t>
            </a:r>
            <a:r>
              <a:rPr 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：交大</a:t>
            </a:r>
            <a:r>
              <a:rPr 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 </a:t>
            </a:r>
            <a:endParaRPr 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  (</a:t>
            </a:r>
            <a:r>
              <a:rPr 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先往南騎</a:t>
            </a:r>
            <a:r>
              <a:rPr 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)​​</a:t>
            </a:r>
            <a:endParaRPr 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14E776-5A49-477B-ACC4-A3C126B81EF4}"/>
              </a:ext>
            </a:extLst>
          </p:cNvPr>
          <p:cNvSpPr txBox="1"/>
          <p:nvPr/>
        </p:nvSpPr>
        <p:spPr>
          <a:xfrm>
            <a:off x="7924800" y="2923309"/>
            <a:ext cx="32142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dirty="0">
                <a:latin typeface="DFKai-SB"/>
                <a:ea typeface="新細明體"/>
                <a:cs typeface="Arial"/>
              </a:rPr>
              <a:t>2. </a:t>
            </a:r>
            <a:r>
              <a:rPr 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環島時間：</a:t>
            </a:r>
            <a:r>
              <a:rPr 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10天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  </a:t>
            </a:r>
            <a:r>
              <a:rPr 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一天至少跑完一個縣市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53652C6-9F89-BCC0-1E88-8A975C46E78F}"/>
              </a:ext>
            </a:extLst>
          </p:cNvPr>
          <p:cNvSpPr txBox="1"/>
          <p:nvPr/>
        </p:nvSpPr>
        <p:spPr>
          <a:xfrm>
            <a:off x="2770909" y="5015345"/>
            <a:ext cx="290945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dirty="0">
                <a:latin typeface="DFKai-SB"/>
                <a:ea typeface="新細明體"/>
                <a:cs typeface="Arial"/>
              </a:rPr>
              <a:t>3.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裝</a:t>
            </a:r>
            <a:r>
              <a:rPr 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備：競戰4代 </a:t>
            </a:r>
            <a:endParaRPr lang="zh-TW" altLang="en-US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zh-TW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油耗量設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定</a:t>
            </a:r>
            <a:r>
              <a:rPr 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25km/L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~</a:t>
            </a:r>
            <a:r>
              <a:rPr 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26km/L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9B423F-8668-A7B7-BC4A-F03AD87292E1}"/>
              </a:ext>
            </a:extLst>
          </p:cNvPr>
          <p:cNvSpPr txBox="1"/>
          <p:nvPr/>
        </p:nvSpPr>
        <p:spPr>
          <a:xfrm>
            <a:off x="8160327" y="5029200"/>
            <a:ext cx="37714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dirty="0">
                <a:solidFill>
                  <a:srgbClr val="333333"/>
                </a:solidFill>
                <a:latin typeface="DFKai-SB"/>
                <a:ea typeface="新細明體"/>
                <a:cs typeface="Segoe UI"/>
              </a:rPr>
              <a:t>4. </a:t>
            </a:r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生活用品：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Segoe UI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  睡袋和紙板、科學麵 </a:t>
            </a:r>
            <a:r>
              <a:rPr lang="en-US" alt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n</a:t>
            </a:r>
            <a:r>
              <a:rPr lang="zh-TW" altLang="en-US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 包 </a:t>
            </a:r>
            <a:r>
              <a:rPr lang="en-US" altLang="zh-TW" sz="2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egoe UI"/>
              </a:rPr>
              <a:t> 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9455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研究設定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1B14CD-4364-7C5F-4FD9-CEE43D2CA679}"/>
              </a:ext>
            </a:extLst>
          </p:cNvPr>
          <p:cNvSpPr txBox="1"/>
          <p:nvPr/>
        </p:nvSpPr>
        <p:spPr>
          <a:xfrm>
            <a:off x="841853" y="1695684"/>
            <a:ext cx="10509158" cy="3454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buFont typeface="Arial"/>
              <a:buChar char="•"/>
            </a:pPr>
            <a:r>
              <a:rPr lang="en-US" sz="3200" dirty="0">
                <a:latin typeface="DFKai-SB"/>
                <a:ea typeface="PMingLiU"/>
                <a:cs typeface="Calibri"/>
              </a:rPr>
              <a:t> </a:t>
            </a: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目標式設定</a:t>
            </a:r>
            <a:r>
              <a:rPr 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：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  1.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</a:t>
            </a:r>
            <a:r>
              <a:rPr lang="en-US" sz="26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三大參考因素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：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景點間之距離</a:t>
            </a:r>
            <a:r>
              <a:rPr 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、</a:t>
            </a:r>
            <a:r>
              <a:rPr lang="en-US" sz="2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綜合評分、開放時間</a:t>
            </a:r>
            <a:endParaRPr lang="en-US" sz="2600" dirty="0" err="1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914400" lvl="1">
              <a:buFont typeface="Wingdings"/>
              <a:buChar char="Ø"/>
            </a:pP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</a:t>
            </a:r>
            <a:r>
              <a:rPr lang="en-US" sz="26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使用</a:t>
            </a:r>
            <a:r>
              <a:rPr 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 Maps API </a:t>
            </a:r>
            <a:r>
              <a:rPr lang="en-US" sz="26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取得的地點經緯度、距離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>
              <a:buFont typeface="Wingdings"/>
              <a:buChar char="Ø"/>
            </a:pP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 </a:t>
            </a:r>
            <a:r>
              <a:rPr lang="en-US" sz="2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optional</a:t>
            </a:r>
            <a:r>
              <a:rPr lang="en-US" sz="26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：加油站、餐廳、旅館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...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endParaRPr lang="en-US" altLang="zh-TW" sz="2600" dirty="0">
              <a:latin typeface="DFKai-SB"/>
              <a:ea typeface="Calibri"/>
              <a:cs typeface="Calibri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633078-AEB4-9887-9739-121235F4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 descr="カーソルありの検索窓のイラスト（青）">
            <a:extLst>
              <a:ext uri="{FF2B5EF4-FFF2-40B4-BE49-F238E27FC236}">
                <a16:creationId xmlns:a16="http://schemas.microsoft.com/office/drawing/2014/main" id="{C5AD9047-958C-51E0-AE16-DE17A191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3" y="5161373"/>
            <a:ext cx="2673927" cy="968710"/>
          </a:xfrm>
          <a:prstGeom prst="rect">
            <a:avLst/>
          </a:prstGeom>
        </p:spPr>
      </p:pic>
      <p:pic>
        <p:nvPicPr>
          <p:cNvPr id="9" name="圖片 8" descr="カーソルありの検索窓のイラスト（黄色）">
            <a:extLst>
              <a:ext uri="{FF2B5EF4-FFF2-40B4-BE49-F238E27FC236}">
                <a16:creationId xmlns:a16="http://schemas.microsoft.com/office/drawing/2014/main" id="{6E515F4E-FB7A-1175-88E8-E9A8CD22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61371"/>
            <a:ext cx="2743200" cy="10241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2947616-A911-6E91-77FC-079C80796037}"/>
              </a:ext>
            </a:extLst>
          </p:cNvPr>
          <p:cNvSpPr txBox="1"/>
          <p:nvPr/>
        </p:nvSpPr>
        <p:spPr>
          <a:xfrm>
            <a:off x="3042321" y="5253825"/>
            <a:ext cx="17974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經緯度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9935DF-1127-F52E-C587-5C7904873433}"/>
              </a:ext>
            </a:extLst>
          </p:cNvPr>
          <p:cNvSpPr txBox="1"/>
          <p:nvPr/>
        </p:nvSpPr>
        <p:spPr>
          <a:xfrm>
            <a:off x="6331526" y="529243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距離</a:t>
            </a:r>
          </a:p>
        </p:txBody>
      </p:sp>
    </p:spTree>
    <p:extLst>
      <p:ext uri="{BB962C8B-B14F-4D97-AF65-F5344CB8AC3E}">
        <p14:creationId xmlns:p14="http://schemas.microsoft.com/office/powerpoint/2010/main" val="279961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253A03D-AA4B-749C-462E-FFA649FC8113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87F9D-BC8B-1392-2601-D79EAA16D4CD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34218E-31A4-83FA-DBF7-215CF871BE2C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研究設定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9C127-C4B3-E281-33FC-FDC93D93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EF1701-DF7B-9FDD-7E21-17906E66C541}"/>
              </a:ext>
            </a:extLst>
          </p:cNvPr>
          <p:cNvSpPr txBox="1"/>
          <p:nvPr/>
        </p:nvSpPr>
        <p:spPr>
          <a:xfrm>
            <a:off x="1091235" y="2000484"/>
            <a:ext cx="10744685" cy="4287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buFont typeface="Arial"/>
              <a:buChar char="•"/>
            </a:pPr>
            <a:r>
              <a:rPr lang="en-US" sz="3200" dirty="0">
                <a:latin typeface="DFKai-SB"/>
                <a:ea typeface="PMingLiU"/>
                <a:cs typeface="Calibri"/>
              </a:rPr>
              <a:t> </a:t>
            </a:r>
            <a:r>
              <a:rPr lang="en-US" sz="32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目標式設定</a:t>
            </a:r>
            <a:r>
              <a:rPr 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：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endParaRPr lang="en-US" sz="28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  2.</a:t>
            </a:r>
            <a:r>
              <a:rPr 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Penalty 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考量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：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騎車疲勞</a:t>
            </a:r>
            <a:r>
              <a:rPr lang="en-US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(</a:t>
            </a:r>
            <a:r>
              <a:rPr lang="zh-TW" altLang="en-US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景點太多或騎車距離太遠</a:t>
            </a:r>
            <a:r>
              <a:rPr lang="en-US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)</a:t>
            </a:r>
            <a:endParaRPr lang="zh-TW" altLang="en-US" sz="2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zh-TW" altLang="en-US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     、加油站數量</a:t>
            </a:r>
            <a:endParaRPr lang="zh-TW" altLang="en-US" sz="2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  3.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綜合評估之下，得到一個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滿意值</a:t>
            </a:r>
            <a:r>
              <a:rPr 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</a:t>
            </a:r>
            <a:r>
              <a:rPr 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(satisfaction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value)</a:t>
            </a:r>
            <a:r>
              <a:rPr lang="zh-TW" altLang="en-US" sz="2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，將此作為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 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    </a:t>
            </a:r>
            <a:r>
              <a:rPr 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 function 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的更新參數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，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用以迭代油站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、</a:t>
            </a:r>
            <a:r>
              <a:rPr lang="en-US" sz="260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餐廳、旅館</a:t>
            </a:r>
            <a:r>
              <a:rPr 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...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50000"/>
              </a:lnSpc>
            </a:pPr>
            <a:endParaRPr lang="en-US" altLang="zh-TW" sz="2600" dirty="0">
              <a:latin typeface="DFKai-SB"/>
              <a:ea typeface="Calibri"/>
              <a:cs typeface="Calibri"/>
            </a:endParaRPr>
          </a:p>
        </p:txBody>
      </p:sp>
      <p:pic>
        <p:nvPicPr>
          <p:cNvPr id="3" name="圖片 2" descr="いろいろな表情のスーツを着た人のイラスト（男性） | かわいいフリー ...">
            <a:extLst>
              <a:ext uri="{FF2B5EF4-FFF2-40B4-BE49-F238E27FC236}">
                <a16:creationId xmlns:a16="http://schemas.microsoft.com/office/drawing/2014/main" id="{6960A122-51BA-2E99-4D31-4A83525A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162" y="1998057"/>
            <a:ext cx="1790154" cy="21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24A257-11CA-F08E-B402-C9CF910D1AB2}"/>
              </a:ext>
            </a:extLst>
          </p:cNvPr>
          <p:cNvSpPr txBox="1"/>
          <p:nvPr/>
        </p:nvSpPr>
        <p:spPr>
          <a:xfrm>
            <a:off x="1226127" y="2237509"/>
            <a:ext cx="97535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基因演算法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F9FA5C-2C05-5412-5AE7-12B5555FB175}"/>
              </a:ext>
            </a:extLst>
          </p:cNvPr>
          <p:cNvSpPr txBox="1"/>
          <p:nvPr/>
        </p:nvSpPr>
        <p:spPr>
          <a:xfrm>
            <a:off x="1813381" y="2951127"/>
            <a:ext cx="974691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 dirty="0">
                <a:latin typeface="Aptos"/>
                <a:ea typeface="+mn-lt"/>
                <a:cs typeface="+mn-lt"/>
              </a:rPr>
              <a:t>1</a:t>
            </a:r>
            <a:r>
              <a:rPr lang="en-US" altLang="zh-TW" sz="2800" dirty="0">
                <a:latin typeface="DFKai-SB"/>
                <a:ea typeface="+mn-lt"/>
                <a:cs typeface="+mn-lt"/>
              </a:rPr>
              <a:t>.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TSP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problem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>
              <a:buFont typeface="Wingdings"/>
              <a:buChar char="Ø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 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以天為單位計算，一個基因代表一個地點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/>
              <a:buChar char="Ø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 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一天最多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個景點，即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個基因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2.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一個地點有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經緯度、評分、開放時間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三個類別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3.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限制條件考慮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/>
              <a:buChar char="Ø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 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ex.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每騎幾公里加油一次、景點開放時間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sz="2800" dirty="0">
              <a:solidFill>
                <a:srgbClr val="000000"/>
              </a:solidFill>
              <a:latin typeface="DFKai-SB"/>
              <a:ea typeface="新細明體"/>
              <a:cs typeface="Times New Roman"/>
            </a:endParaRPr>
          </a:p>
          <a:p>
            <a:endParaRPr lang="zh-TW" sz="2800" dirty="0">
              <a:latin typeface="DFKai-SB"/>
              <a:ea typeface="PMingLiU"/>
              <a:cs typeface="Arial"/>
            </a:endParaRPr>
          </a:p>
          <a:p>
            <a:endParaRPr lang="zh-TW" altLang="en-US" sz="2800" dirty="0">
              <a:latin typeface="DFKai-SB"/>
              <a:ea typeface="PMingLiU"/>
              <a:cs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E187F0-FA2B-BDFE-A922-B4ED77AB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11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24A257-11CA-F08E-B402-C9CF910D1AB2}"/>
              </a:ext>
            </a:extLst>
          </p:cNvPr>
          <p:cNvSpPr txBox="1"/>
          <p:nvPr/>
        </p:nvSpPr>
        <p:spPr>
          <a:xfrm>
            <a:off x="1226127" y="2237509"/>
            <a:ext cx="97535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基因演算法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F9FA5C-2C05-5412-5AE7-12B5555FB175}"/>
              </a:ext>
            </a:extLst>
          </p:cNvPr>
          <p:cNvSpPr txBox="1"/>
          <p:nvPr/>
        </p:nvSpPr>
        <p:spPr>
          <a:xfrm>
            <a:off x="1813381" y="2951127"/>
            <a:ext cx="97469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 dirty="0">
                <a:latin typeface="DFKai-SB"/>
                <a:ea typeface="+mn-lt"/>
                <a:cs typeface="+mn-lt"/>
              </a:rPr>
              <a:t>4.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用數字分類開放時間</a:t>
            </a:r>
            <a:endParaRPr 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buFont typeface="Wingdings"/>
              <a:buChar char="Ø"/>
            </a:pP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1 = {學校、博物館}、2 = {石雨傘、三仙台}</a:t>
            </a:r>
            <a:endParaRPr 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n-lt"/>
              </a:rPr>
              <a:t>5.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定義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 </a:t>
            </a:r>
            <a:r>
              <a:rPr 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satisfaction value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endParaRPr 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DFKai-SB"/>
              <a:ea typeface="新細明體"/>
              <a:cs typeface="Times New Roman"/>
            </a:endParaRPr>
          </a:p>
          <a:p>
            <a:endParaRPr lang="zh-TW" altLang="en-US" sz="2800" dirty="0">
              <a:latin typeface="DFKai-SB"/>
              <a:ea typeface="新細明體"/>
              <a:cs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E187F0-FA2B-BDFE-A922-B4ED77AB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 descr="一張含有 文字, 字型, 白色, 行 的圖片&#10;&#10;自動產生的描述">
            <a:extLst>
              <a:ext uri="{FF2B5EF4-FFF2-40B4-BE49-F238E27FC236}">
                <a16:creationId xmlns:a16="http://schemas.microsoft.com/office/drawing/2014/main" id="{EAAECB41-5E9A-41CA-5CE8-A5D475AD7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" b="9091"/>
          <a:stretch/>
        </p:blipFill>
        <p:spPr>
          <a:xfrm>
            <a:off x="2546205" y="5178136"/>
            <a:ext cx="7113458" cy="8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8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BBA936-3746-0B6E-7D17-488D5314E0FC}"/>
              </a:ext>
            </a:extLst>
          </p:cNvPr>
          <p:cNvSpPr/>
          <p:nvPr/>
        </p:nvSpPr>
        <p:spPr>
          <a:xfrm>
            <a:off x="-62344" y="568035"/>
            <a:ext cx="3754580" cy="9559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18489-9FF0-C151-23F3-324F9AFB29F2}"/>
              </a:ext>
            </a:extLst>
          </p:cNvPr>
          <p:cNvSpPr/>
          <p:nvPr/>
        </p:nvSpPr>
        <p:spPr>
          <a:xfrm>
            <a:off x="-187036" y="457199"/>
            <a:ext cx="3754580" cy="955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6EC512-AA90-FFCE-2D6E-66776BEF1766}"/>
              </a:ext>
            </a:extLst>
          </p:cNvPr>
          <p:cNvSpPr txBox="1"/>
          <p:nvPr/>
        </p:nvSpPr>
        <p:spPr>
          <a:xfrm>
            <a:off x="443344" y="5818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預期成果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10D841-1C05-C58C-E117-06E88246CD9B}"/>
              </a:ext>
            </a:extLst>
          </p:cNvPr>
          <p:cNvSpPr txBox="1"/>
          <p:nvPr/>
        </p:nvSpPr>
        <p:spPr>
          <a:xfrm>
            <a:off x="1226127" y="2237509"/>
            <a:ext cx="1093123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 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實做出環島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</a:rPr>
              <a:t>最佳路徑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將上述所得之最佳結果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和網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路部落格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推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薦路線、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travel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比較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 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 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(因素 </a:t>
            </a:r>
            <a:r>
              <a:rPr lang="en-US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 </a:t>
            </a:r>
            <a:r>
              <a:rPr lang="zh-TW" sz="2400" dirty="0">
                <a:solidFill>
                  <a:srgbClr val="0040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總距離、總花費</a:t>
            </a:r>
            <a:r>
              <a:rPr lang="zh-TW" altLang="en-US" sz="2400" dirty="0">
                <a:solidFill>
                  <a:srgbClr val="0040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與</a:t>
            </a:r>
            <a:r>
              <a:rPr lang="zh-TW" sz="2400" dirty="0">
                <a:solidFill>
                  <a:srgbClr val="0040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行程安排的合理性與可行性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)</a:t>
            </a:r>
            <a:endParaRPr lang="zh-TW" sz="24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利用 </a:t>
            </a:r>
            <a:r>
              <a:rPr 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Vue.js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r>
              <a:rPr 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從無到有架設一個網站，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將路線呈現於網站上</a:t>
            </a:r>
            <a:endParaRPr lang="zh-TW" sz="2800" dirty="0">
              <a:latin typeface="標楷體" panose="03000509000000000000" pitchFamily="65" charset="-120"/>
              <a:ea typeface="標楷體" panose="03000509000000000000" pitchFamily="65" charset="-120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</a:rPr>
              <a:t>實際走訪路線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圖片 7" descr="速いプログラムのキャラクター | かわいいフリー素材集 いらすとや">
            <a:extLst>
              <a:ext uri="{FF2B5EF4-FFF2-40B4-BE49-F238E27FC236}">
                <a16:creationId xmlns:a16="http://schemas.microsoft.com/office/drawing/2014/main" id="{2F02F60C-6BBC-CF16-5B83-F941A5BB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40" y="4369371"/>
            <a:ext cx="2356732" cy="234287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82834E-ACC8-9E71-46CE-F2C62112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529</Words>
  <Application>Microsoft Office PowerPoint</Application>
  <PresentationFormat>寬螢幕</PresentationFormat>
  <Paragraphs>82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標楷體</vt:lpstr>
      <vt:lpstr>標楷體</vt:lpstr>
      <vt:lpstr>Aptos</vt:lpstr>
      <vt:lpstr>Aptos Display</vt:lpstr>
      <vt:lpstr>Arial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Iris</dc:creator>
  <cp:lastModifiedBy>Iris Tsai</cp:lastModifiedBy>
  <cp:revision>86</cp:revision>
  <dcterms:created xsi:type="dcterms:W3CDTF">2024-04-03T13:50:32Z</dcterms:created>
  <dcterms:modified xsi:type="dcterms:W3CDTF">2024-08-20T02:19:47Z</dcterms:modified>
</cp:coreProperties>
</file>